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true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</p:sldIdLst>
  <p:sldSz cx="18288000" cy="10287000"/>
  <p:notesSz cx="6858000" cy="9144000"/>
  <p:embeddedFontLst>
    <p:embeddedFont>
      <p:font typeface="Pretendard SemiBold"/>
      <p:bold r:id="rId12"/>
    </p:embeddedFont>
    <p:embeddedFont>
      <p:font typeface="Pretendard Light"/>
      <p:regular r:id="rId13"/>
    </p:embeddedFont>
    <p:embeddedFont>
      <p:font typeface="Pretendard Medium"/>
      <p:bold r:id="rId14"/>
    </p:embeddedFont>
    <p:embeddedFont>
      <p:font typeface="Pretendard Regular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fonts/font1.fntdata" Type="http://schemas.openxmlformats.org/officeDocument/2006/relationships/font"/><Relationship Id="rId13" Target="fonts/font2.fntdata" Type="http://schemas.openxmlformats.org/officeDocument/2006/relationships/font"/><Relationship Id="rId14" Target="fonts/font3.fntdata" Type="http://schemas.openxmlformats.org/officeDocument/2006/relationships/font"/><Relationship Id="rId15" Target="fonts/font4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png" Type="http://schemas.openxmlformats.org/officeDocument/2006/relationships/image"/><Relationship Id="rId4" Target="../media/image7.png" Type="http://schemas.openxmlformats.org/officeDocument/2006/relationships/image"/><Relationship Id="rId5" Target="../media/image4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.png" Type="http://schemas.openxmlformats.org/officeDocument/2006/relationships/image"/><Relationship Id="rId2" Target="../media/image5.png" Type="http://schemas.openxmlformats.org/officeDocument/2006/relationships/image"/><Relationship Id="rId3" Target="../media/image8.png" Type="http://schemas.openxmlformats.org/officeDocument/2006/relationships/image"/><Relationship Id="rId4" Target="../media/image9.png" Type="http://schemas.openxmlformats.org/officeDocument/2006/relationships/image"/><Relationship Id="rId5" Target="../media/image10.png" Type="http://schemas.openxmlformats.org/officeDocument/2006/relationships/image"/><Relationship Id="rId6" Target="../media/image11.png" Type="http://schemas.openxmlformats.org/officeDocument/2006/relationships/image"/><Relationship Id="rId7" Target="../media/image12.png" Type="http://schemas.openxmlformats.org/officeDocument/2006/relationships/image"/><Relationship Id="rId8" Target="../media/image13.png" Type="http://schemas.openxmlformats.org/officeDocument/2006/relationships/image"/><Relationship Id="rId9" Target="../media/image14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10.png" Type="http://schemas.openxmlformats.org/officeDocument/2006/relationships/image"/><Relationship Id="rId4" Target="../media/image16.png" Type="http://schemas.openxmlformats.org/officeDocument/2006/relationships/image"/><Relationship Id="rId5" Target="../media/image11.png" Type="http://schemas.openxmlformats.org/officeDocument/2006/relationships/image"/><Relationship Id="rId6" Target="../media/image12.png" Type="http://schemas.openxmlformats.org/officeDocument/2006/relationships/image"/><Relationship Id="rId7" Target="../media/image17.png" Type="http://schemas.openxmlformats.org/officeDocument/2006/relationships/image"/><Relationship Id="rId8" Target="../media/image18.png" Type="http://schemas.openxmlformats.org/officeDocument/2006/relationships/image"/><Relationship Id="rId9" Target="../media/image19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4.png" Type="http://schemas.openxmlformats.org/officeDocument/2006/relationships/image"/><Relationship Id="rId2" Target="../media/image5.png" Type="http://schemas.openxmlformats.org/officeDocument/2006/relationships/image"/><Relationship Id="rId3" Target="../media/image10.png" Type="http://schemas.openxmlformats.org/officeDocument/2006/relationships/image"/><Relationship Id="rId4" Target="../media/image11.png" Type="http://schemas.openxmlformats.org/officeDocument/2006/relationships/image"/><Relationship Id="rId5" Target="../media/image12.png" Type="http://schemas.openxmlformats.org/officeDocument/2006/relationships/image"/><Relationship Id="rId6" Target="../media/image20.png" Type="http://schemas.openxmlformats.org/officeDocument/2006/relationships/image"/><Relationship Id="rId7" Target="../media/image21.png" Type="http://schemas.openxmlformats.org/officeDocument/2006/relationships/image"/><Relationship Id="rId8" Target="../media/image22.png" Type="http://schemas.openxmlformats.org/officeDocument/2006/relationships/image"/><Relationship Id="rId9" Target="../media/image23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25.png" Type="http://schemas.openxmlformats.org/officeDocument/2006/relationships/image"/><Relationship Id="rId5" Target="../media/image26.png" Type="http://schemas.openxmlformats.org/officeDocument/2006/relationships/image"/><Relationship Id="rId6" Target="../media/image27.png" Type="http://schemas.openxmlformats.org/officeDocument/2006/relationships/image"/><Relationship Id="rId7" Target="../media/image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8F8F8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482600" y="393700"/>
            <a:ext cx="17322800" cy="94996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3048000" y="1790700"/>
            <a:ext cx="12179300" cy="4013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1300"/>
              </a:lnSpc>
            </a:pPr>
            <a:r>
              <a:rPr lang="en-US" sz="12600" b="false" i="false" u="none" strike="noStrike">
                <a:solidFill>
                  <a:srgbClr val="000000"/>
                </a:solidFill>
                <a:latin typeface="Pretendard SemiBold"/>
              </a:rPr>
              <a:t>YOLO  </a:t>
            </a:r>
            <a:r>
              <a:rPr lang="ko-KR" sz="12600" b="false" i="false" u="none" strike="noStrike">
                <a:solidFill>
                  <a:srgbClr val="000000"/>
                </a:solidFill>
                <a:ea typeface="Pretendard SemiBold"/>
              </a:rPr>
              <a:t>졸음</a:t>
            </a:r>
            <a:r>
              <a:rPr lang="en-US" sz="126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12600" b="false" i="false" u="none" strike="noStrike">
                <a:solidFill>
                  <a:srgbClr val="000000"/>
                </a:solidFill>
                <a:ea typeface="Pretendard SemiBold"/>
              </a:rPr>
              <a:t>감지</a:t>
            </a:r>
            <a:r>
              <a:rPr lang="en-US" sz="126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12600" b="false" i="false" u="none" strike="noStrike">
                <a:solidFill>
                  <a:srgbClr val="000000"/>
                </a:solidFill>
                <a:ea typeface="Pretendard SemiBold"/>
              </a:rPr>
              <a:t>시스템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03300" y="6489700"/>
            <a:ext cx="16294100" cy="127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4394200" y="7353300"/>
            <a:ext cx="95123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24499"/>
              </a:lnSpc>
            </a:pPr>
            <a:r>
              <a:rPr lang="en-US" sz="2000" b="false" i="false" u="none" strike="noStrike">
                <a:solidFill>
                  <a:srgbClr val="000000"/>
                </a:solidFill>
                <a:latin typeface="Pretendard Light"/>
              </a:rPr>
              <a:t>Date. 2024.10.21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321300" y="6007100"/>
            <a:ext cx="7632700" cy="952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6497300" y="1689100"/>
            <a:ext cx="723900" cy="1651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5905500" y="6286500"/>
            <a:ext cx="6489700" cy="368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82170"/>
              </a:lnSpc>
            </a:pPr>
            <a:r>
              <a:rPr lang="ko-KR" sz="2900" b="false" i="false" u="none" strike="noStrike">
                <a:solidFill>
                  <a:srgbClr val="000000"/>
                </a:solidFill>
                <a:ea typeface="Pretendard Medium"/>
              </a:rPr>
              <a:t>정봉준</a:t>
            </a:r>
            <a:r>
              <a:rPr lang="en-US" sz="2900" b="false" i="false" u="none" strike="noStrike">
                <a:solidFill>
                  <a:srgbClr val="000000"/>
                </a:solidFill>
                <a:latin typeface="Pretendard Medium"/>
              </a:rPr>
              <a:t>, </a:t>
            </a:r>
            <a:r>
              <a:rPr lang="ko-KR" sz="2900" b="false" i="false" u="none" strike="noStrike">
                <a:solidFill>
                  <a:srgbClr val="000000"/>
                </a:solidFill>
                <a:ea typeface="Pretendard Medium"/>
              </a:rPr>
              <a:t>박재현</a:t>
            </a:r>
            <a:r>
              <a:rPr lang="en-US" sz="2900" b="false" i="false" u="none" strike="noStrike">
                <a:solidFill>
                  <a:srgbClr val="000000"/>
                </a:solidFill>
                <a:latin typeface="Pretendard Medium"/>
              </a:rPr>
              <a:t>, </a:t>
            </a:r>
            <a:r>
              <a:rPr lang="ko-KR" sz="2900" b="false" i="false" u="none" strike="noStrike">
                <a:solidFill>
                  <a:srgbClr val="000000"/>
                </a:solidFill>
                <a:ea typeface="Pretendard Medium"/>
              </a:rPr>
              <a:t>도성탁</a:t>
            </a:r>
            <a:r>
              <a:rPr lang="en-US" sz="2900" b="false" i="false" u="none" strike="noStrike">
                <a:solidFill>
                  <a:srgbClr val="000000"/>
                </a:solidFill>
                <a:latin typeface="Pretendard Medium"/>
              </a:rPr>
              <a:t>, </a:t>
            </a:r>
            <a:r>
              <a:rPr lang="ko-KR" sz="2900" b="false" i="false" u="none" strike="noStrike">
                <a:solidFill>
                  <a:srgbClr val="000000"/>
                </a:solidFill>
                <a:ea typeface="Pretendard Medium"/>
              </a:rPr>
              <a:t>김영욱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467600" y="8801100"/>
            <a:ext cx="3365500" cy="215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82170"/>
              </a:lnSpc>
            </a:pPr>
            <a:r>
              <a:rPr lang="en-US" sz="1600" b="false" i="false" u="none" strike="noStrike" spc="300">
                <a:solidFill>
                  <a:srgbClr val="000000"/>
                </a:solidFill>
                <a:latin typeface="Pretendard Medium"/>
              </a:rPr>
              <a:t>Presentation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8F8F8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482600" y="393700"/>
            <a:ext cx="17322800" cy="94996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27100" y="4876800"/>
            <a:ext cx="16522700" cy="12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774700" y="6972300"/>
            <a:ext cx="16522700" cy="12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54100" y="1701800"/>
            <a:ext cx="16281400" cy="3073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6497300" y="1689100"/>
            <a:ext cx="723900" cy="1651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4521200" y="2590800"/>
            <a:ext cx="9245600" cy="901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82170"/>
              </a:lnSpc>
            </a:pPr>
            <a:r>
              <a:rPr lang="en-US" sz="7200" b="false" i="false" u="none" strike="noStrike">
                <a:solidFill>
                  <a:srgbClr val="000000"/>
                </a:solidFill>
                <a:latin typeface="Pretendard SemiBold"/>
              </a:rPr>
              <a:t>Table of Contents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397000" y="5346700"/>
            <a:ext cx="1308100" cy="1003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82170"/>
              </a:lnSpc>
            </a:pPr>
            <a:r>
              <a:rPr lang="en-US" sz="7900" b="false" i="false" u="none" strike="noStrike">
                <a:solidFill>
                  <a:srgbClr val="000000"/>
                </a:solidFill>
                <a:latin typeface="Pretendard Medium"/>
              </a:rPr>
              <a:t>01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921000" y="5626100"/>
            <a:ext cx="60579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800" b="false" i="false" u="none" strike="noStrike">
                <a:solidFill>
                  <a:srgbClr val="000000"/>
                </a:solidFill>
                <a:ea typeface="Pretendard Medium"/>
              </a:rPr>
              <a:t>개선한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Medium"/>
              </a:rPr>
              <a:t>내용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001500" y="5626100"/>
            <a:ext cx="49403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800" b="false" i="false" u="none" strike="noStrike">
                <a:solidFill>
                  <a:srgbClr val="000000"/>
                </a:solidFill>
                <a:ea typeface="Pretendard Medium"/>
              </a:rPr>
              <a:t>두가지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Medium"/>
              </a:rPr>
              <a:t>비교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Medium"/>
              </a:rPr>
              <a:t>레이아웃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921000" y="8077200"/>
            <a:ext cx="58293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800" b="false" i="false" u="none" strike="noStrike">
                <a:solidFill>
                  <a:srgbClr val="000000"/>
                </a:solidFill>
                <a:ea typeface="Pretendard Medium"/>
              </a:rPr>
              <a:t>문제점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988800" y="8077200"/>
            <a:ext cx="49403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800" b="false" i="false" u="none" strike="noStrike">
                <a:solidFill>
                  <a:srgbClr val="000000"/>
                </a:solidFill>
                <a:ea typeface="Pretendard Medium"/>
              </a:rPr>
              <a:t>해결방안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185400" y="7810500"/>
            <a:ext cx="1498600" cy="990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82170"/>
              </a:lnSpc>
            </a:pPr>
            <a:r>
              <a:rPr lang="en-US" sz="7900" b="false" i="false" u="none" strike="noStrike">
                <a:solidFill>
                  <a:srgbClr val="000000"/>
                </a:solidFill>
                <a:latin typeface="Pretendard Medium"/>
              </a:rPr>
              <a:t>04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97000" y="7772400"/>
            <a:ext cx="1460500" cy="990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82170"/>
              </a:lnSpc>
            </a:pPr>
            <a:r>
              <a:rPr lang="en-US" sz="7900" b="false" i="false" u="none" strike="noStrike">
                <a:solidFill>
                  <a:srgbClr val="000000"/>
                </a:solidFill>
                <a:latin typeface="Pretendard Medium"/>
              </a:rPr>
              <a:t>03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198100" y="5346700"/>
            <a:ext cx="1524000" cy="990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82170"/>
              </a:lnSpc>
            </a:pPr>
            <a:r>
              <a:rPr lang="en-US" sz="7900" b="false" i="false" u="none" strike="noStrike">
                <a:solidFill>
                  <a:srgbClr val="000000"/>
                </a:solidFill>
                <a:latin typeface="Pretendard Medium"/>
              </a:rPr>
              <a:t>02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8F8F8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482600" y="393700"/>
            <a:ext cx="17322800" cy="94996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 rot="0">
            <a:off x="1066800" y="5511800"/>
            <a:ext cx="16281400" cy="3822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835400" y="4368800"/>
            <a:ext cx="3048000" cy="30480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4368800" y="6337300"/>
            <a:ext cx="1968500" cy="381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200" b="false" i="false" u="none" strike="noStrike">
                <a:solidFill>
                  <a:srgbClr val="000000"/>
                </a:solidFill>
                <a:ea typeface="Pretendard SemiBold"/>
              </a:rPr>
              <a:t>첫번째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SemiBold"/>
              </a:rPr>
              <a:t>키워드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054100" y="2400300"/>
            <a:ext cx="16294100" cy="127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8432800" y="1168400"/>
            <a:ext cx="1117600" cy="927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5200" b="false" i="false" u="none" strike="noStrike">
                <a:solidFill>
                  <a:srgbClr val="000000"/>
                </a:solidFill>
                <a:latin typeface="Pretendard SemiBold"/>
              </a:rPr>
              <a:t>01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677400" y="1511300"/>
            <a:ext cx="876300" cy="6858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620000" y="4368800"/>
            <a:ext cx="3048000" cy="30480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1404600" y="4368800"/>
            <a:ext cx="3048000" cy="30480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5105400" y="1511300"/>
            <a:ext cx="4546600" cy="685800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4127500" y="2933700"/>
            <a:ext cx="10020300" cy="1028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5800" b="false" i="false" u="none" strike="noStrike">
                <a:solidFill>
                  <a:srgbClr val="000000"/>
                </a:solidFill>
                <a:ea typeface="Pretendard SemiBold"/>
              </a:rPr>
              <a:t>개선한</a:t>
            </a:r>
            <a:r>
              <a:rPr lang="en-US" sz="58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5800" b="false" i="false" u="none" strike="noStrike">
                <a:solidFill>
                  <a:srgbClr val="000000"/>
                </a:solidFill>
                <a:ea typeface="Pretendard SemiBold"/>
              </a:rPr>
              <a:t>내용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911600" y="8039100"/>
            <a:ext cx="2895600" cy="33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ko-KR" sz="1800" b="false" i="false" u="none" strike="noStrike">
                <a:solidFill>
                  <a:srgbClr val="000000"/>
                </a:solidFill>
                <a:ea typeface="Pretendard Light"/>
              </a:rPr>
              <a:t>보기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Light"/>
              </a:rPr>
              <a:t>불편한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Light"/>
              </a:rPr>
              <a:t>녹색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Light"/>
              </a:rPr>
              <a:t>점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696200" y="8039100"/>
            <a:ext cx="2895600" cy="33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ko-KR" sz="1800" b="false" i="false" u="none" strike="noStrike">
                <a:solidFill>
                  <a:srgbClr val="000000"/>
                </a:solidFill>
                <a:ea typeface="Pretendard Light"/>
              </a:rPr>
              <a:t>노래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Light"/>
              </a:rPr>
              <a:t>종류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Light"/>
              </a:rPr>
              <a:t>,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Light"/>
              </a:rPr>
              <a:t>재생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Light"/>
              </a:rPr>
              <a:t>시간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Light"/>
              </a:rPr>
              <a:t>,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Light"/>
              </a:rPr>
              <a:t>반복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Light"/>
              </a:rPr>
              <a:t>가능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480800" y="8039100"/>
            <a:ext cx="3213100" cy="33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en-US" sz="1800" b="false" i="false" u="none" strike="noStrike">
                <a:solidFill>
                  <a:srgbClr val="000000"/>
                </a:solidFill>
                <a:latin typeface="Pretendard Light"/>
              </a:rPr>
              <a:t>CNN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Light"/>
              </a:rPr>
              <a:t>기반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Light"/>
              </a:rPr>
              <a:t>얼굴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Light"/>
              </a:rPr>
              <a:t>감지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Light"/>
              </a:rPr>
              <a:t>모델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Light"/>
              </a:rPr>
              <a:t>,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Light"/>
              </a:rPr>
              <a:t>글씨체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Light"/>
              </a:rPr>
              <a:t> </a:t>
            </a:r>
          </a:p>
        </p:txBody>
      </p:sp>
      <p:pic>
        <p:nvPicPr>
          <p:cNvPr name="Picture 16" id="16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2407900" y="5067300"/>
            <a:ext cx="1041400" cy="10541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8775700" y="5143500"/>
            <a:ext cx="787400" cy="8128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4864100" y="5143500"/>
            <a:ext cx="990600" cy="889000"/>
          </a:xfrm>
          <a:prstGeom prst="rect">
            <a:avLst/>
          </a:prstGeom>
        </p:spPr>
      </p:pic>
      <p:sp>
        <p:nvSpPr>
          <p:cNvPr name="TextBox 19" id="19"/>
          <p:cNvSpPr txBox="true"/>
          <p:nvPr/>
        </p:nvSpPr>
        <p:spPr>
          <a:xfrm rot="0">
            <a:off x="8153400" y="6337300"/>
            <a:ext cx="1968500" cy="381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200" b="false" i="false" u="none" strike="noStrike">
                <a:solidFill>
                  <a:srgbClr val="000000"/>
                </a:solidFill>
                <a:ea typeface="Pretendard SemiBold"/>
              </a:rPr>
              <a:t>두번째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SemiBold"/>
              </a:rPr>
              <a:t>키워드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1938000" y="6337300"/>
            <a:ext cx="1968500" cy="381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200" b="false" i="false" u="none" strike="noStrike">
                <a:solidFill>
                  <a:srgbClr val="000000"/>
                </a:solidFill>
                <a:ea typeface="Pretendard SemiBold"/>
              </a:rPr>
              <a:t>세번째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SemiBold"/>
              </a:rPr>
              <a:t>키워드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8F8F8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482600" y="393700"/>
            <a:ext cx="17322800" cy="94996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54100" y="2400300"/>
            <a:ext cx="16294100" cy="12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8051800" y="5537200"/>
            <a:ext cx="2286000" cy="127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8432800" y="1168400"/>
            <a:ext cx="1117600" cy="927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5200" b="false" i="false" u="none" strike="noStrike">
                <a:solidFill>
                  <a:srgbClr val="000000"/>
                </a:solidFill>
                <a:latin typeface="Pretendard SemiBold"/>
              </a:rPr>
              <a:t>02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677400" y="1511300"/>
            <a:ext cx="876300" cy="6858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5105400" y="1511300"/>
            <a:ext cx="4546600" cy="6858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4127500" y="2933700"/>
            <a:ext cx="10020300" cy="1028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5800" b="false" i="false" u="none" strike="noStrike">
                <a:solidFill>
                  <a:srgbClr val="000000"/>
                </a:solidFill>
                <a:ea typeface="Pretendard SemiBold"/>
              </a:rPr>
              <a:t>두가지</a:t>
            </a:r>
            <a:r>
              <a:rPr lang="en-US" sz="58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5800" b="false" i="false" u="none" strike="noStrike">
                <a:solidFill>
                  <a:srgbClr val="000000"/>
                </a:solidFill>
                <a:ea typeface="Pretendard SemiBold"/>
              </a:rPr>
              <a:t>비교</a:t>
            </a:r>
            <a:r>
              <a:rPr lang="en-US" sz="58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5800" b="false" i="false" u="none" strike="noStrike">
                <a:solidFill>
                  <a:srgbClr val="000000"/>
                </a:solidFill>
                <a:ea typeface="Pretendard SemiBold"/>
              </a:rPr>
              <a:t>레이아웃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318500" y="4914900"/>
            <a:ext cx="1752600" cy="381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200" b="false" i="false" u="none" strike="noStrike">
                <a:solidFill>
                  <a:srgbClr val="000000"/>
                </a:solidFill>
                <a:ea typeface="Pretendard SemiBold"/>
              </a:rPr>
              <a:t>핵심키워드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318500" y="5994400"/>
            <a:ext cx="1752600" cy="381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200" b="false" i="false" u="none" strike="noStrike">
                <a:solidFill>
                  <a:srgbClr val="000000"/>
                </a:solidFill>
                <a:ea typeface="Pretendard SemiBold"/>
              </a:rPr>
              <a:t>핵심키워드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318500" y="7086600"/>
            <a:ext cx="17526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200" b="false" i="false" u="none" strike="noStrike">
                <a:solidFill>
                  <a:srgbClr val="000000"/>
                </a:solidFill>
                <a:ea typeface="Pretendard SemiBold"/>
              </a:rPr>
              <a:t>음향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318500" y="8178800"/>
            <a:ext cx="17526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200" b="false" i="false" u="none" strike="noStrike">
                <a:solidFill>
                  <a:srgbClr val="000000"/>
                </a:solidFill>
                <a:ea typeface="Pretendard SemiBold"/>
              </a:rPr>
              <a:t>글씨체</a:t>
            </a:r>
          </a:p>
        </p:txBody>
      </p:sp>
      <p:pic>
        <p:nvPicPr>
          <p:cNvPr name="Picture 13" id="13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-5400000">
            <a:off x="4521200" y="2146300"/>
            <a:ext cx="901700" cy="59309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12865100" y="2146300"/>
            <a:ext cx="901700" cy="59309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-5400000">
            <a:off x="4521200" y="3238500"/>
            <a:ext cx="901700" cy="59309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12865100" y="3238500"/>
            <a:ext cx="901700" cy="59309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-5400000">
            <a:off x="4521200" y="4330700"/>
            <a:ext cx="901700" cy="59309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12865100" y="4330700"/>
            <a:ext cx="901700" cy="59309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-5400000">
            <a:off x="4521200" y="5410200"/>
            <a:ext cx="901700" cy="59309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12865100" y="5410200"/>
            <a:ext cx="901700" cy="59309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8051800" y="6654800"/>
            <a:ext cx="2286000" cy="127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8051800" y="7747000"/>
            <a:ext cx="2286000" cy="127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8051800" y="8839200"/>
            <a:ext cx="2286000" cy="12700"/>
          </a:xfrm>
          <a:prstGeom prst="rect">
            <a:avLst/>
          </a:prstGeom>
        </p:spPr>
      </p:pic>
      <p:sp>
        <p:nvSpPr>
          <p:cNvPr name="TextBox 24" id="24"/>
          <p:cNvSpPr txBox="true"/>
          <p:nvPr/>
        </p:nvSpPr>
        <p:spPr>
          <a:xfrm rot="0">
            <a:off x="2438400" y="4940300"/>
            <a:ext cx="5067300" cy="33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1900" b="false" i="false" u="none" strike="noStrike">
                <a:solidFill>
                  <a:srgbClr val="000000"/>
                </a:solidFill>
                <a:ea typeface="Pretendard Regular"/>
              </a:rPr>
              <a:t>영상에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Regular"/>
              </a:rPr>
              <a:t>녹색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Regular"/>
              </a:rPr>
              <a:t>점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Regular"/>
              </a:rPr>
              <a:t> 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2006600" y="4292600"/>
            <a:ext cx="825500" cy="266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1500" b="false" i="false" u="none" strike="noStrike">
                <a:solidFill>
                  <a:srgbClr val="000000"/>
                </a:solidFill>
                <a:latin typeface="Pretendard Regular"/>
              </a:rPr>
              <a:t>Before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4973300" y="4292600"/>
            <a:ext cx="1308100" cy="266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16199"/>
              </a:lnSpc>
            </a:pPr>
            <a:r>
              <a:rPr lang="en-US" sz="1500" b="false" i="false" u="none" strike="noStrike">
                <a:solidFill>
                  <a:srgbClr val="000000"/>
                </a:solidFill>
                <a:latin typeface="Pretendard Regular"/>
              </a:rPr>
              <a:t>After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2438400" y="5829300"/>
            <a:ext cx="5067300" cy="673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1900" b="false" i="false" u="none" strike="noStrike">
                <a:solidFill>
                  <a:srgbClr val="000000"/>
                </a:solidFill>
                <a:latin typeface="Pretendard Regular"/>
              </a:rPr>
              <a:t>Dlib library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Regular"/>
              </a:rPr>
              <a:t>에서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Regular"/>
              </a:rPr>
              <a:t>제공한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Regular"/>
              </a:rPr>
              <a:t> </a:t>
            </a:r>
          </a:p>
          <a:p>
            <a:pPr algn="ctr" lvl="0">
              <a:lnSpc>
                <a:spcPct val="116199"/>
              </a:lnSpc>
            </a:pPr>
            <a:r>
              <a:rPr lang="en-US" sz="1900" b="false" i="false" u="none" strike="noStrike">
                <a:solidFill>
                  <a:srgbClr val="000000"/>
                </a:solidFill>
                <a:latin typeface="Pretendard Regular"/>
              </a:rPr>
              <a:t>Pre Trained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Regular"/>
              </a:rPr>
              <a:t>된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Regular"/>
              </a:rPr>
              <a:t> Detection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Regular"/>
              </a:rPr>
              <a:t>모델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2438400" y="8191500"/>
            <a:ext cx="5067300" cy="33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1900" b="false" i="false" u="none" strike="noStrike">
                <a:solidFill>
                  <a:srgbClr val="000000"/>
                </a:solidFill>
                <a:ea typeface="Pretendard Regular"/>
              </a:rPr>
              <a:t>굴림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0782300" y="4927600"/>
            <a:ext cx="5067300" cy="33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1900" b="false" i="false" u="none" strike="noStrike">
                <a:solidFill>
                  <a:srgbClr val="000000"/>
                </a:solidFill>
                <a:ea typeface="Pretendard Regular"/>
              </a:rPr>
              <a:t>보기불편한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Regular"/>
              </a:rPr>
              <a:t>녹색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Regular"/>
              </a:rPr>
              <a:t>점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Regular"/>
              </a:rPr>
              <a:t>제거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0782300" y="5994400"/>
            <a:ext cx="5067300" cy="33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1900" b="false" i="false" u="none" strike="noStrike">
                <a:solidFill>
                  <a:srgbClr val="000000"/>
                </a:solidFill>
                <a:latin typeface="Pretendard Regular"/>
              </a:rPr>
              <a:t>CNN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Regular"/>
              </a:rPr>
              <a:t>기반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Regular"/>
              </a:rPr>
              <a:t>얼굴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Regular"/>
              </a:rPr>
              <a:t>가지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Regular"/>
              </a:rPr>
              <a:t>모델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0782300" y="7099300"/>
            <a:ext cx="5067300" cy="33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1900" b="false" i="false" u="none" strike="noStrike">
                <a:solidFill>
                  <a:srgbClr val="000000"/>
                </a:solidFill>
                <a:ea typeface="Pretendard Regular"/>
              </a:rPr>
              <a:t>재생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Regular"/>
              </a:rPr>
              <a:t>시간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Regular"/>
              </a:rPr>
              <a:t> 10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Regular"/>
              </a:rPr>
              <a:t>초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Regular"/>
              </a:rPr>
              <a:t>네모네모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0782300" y="8166100"/>
            <a:ext cx="5067300" cy="33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1900" b="false" i="false" u="none" strike="noStrike">
                <a:solidFill>
                  <a:srgbClr val="000000"/>
                </a:solidFill>
                <a:ea typeface="Pretendard Regular"/>
              </a:rPr>
              <a:t>한컴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Regular"/>
              </a:rPr>
              <a:t>고딕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2374900" y="7112000"/>
            <a:ext cx="5067300" cy="33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1900" b="false" i="false" u="none" strike="noStrike">
                <a:solidFill>
                  <a:srgbClr val="000000"/>
                </a:solidFill>
                <a:ea typeface="Pretendard Regular"/>
              </a:rPr>
              <a:t>재생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Regular"/>
              </a:rPr>
              <a:t>시간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Regular"/>
              </a:rPr>
              <a:t> 16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Regular"/>
              </a:rPr>
              <a:t>초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Regular"/>
              </a:rPr>
              <a:t>아빠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Regular"/>
              </a:rPr>
              <a:t>힘내세요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8F8F8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482600" y="393700"/>
            <a:ext cx="17322800" cy="94996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54100" y="2400300"/>
            <a:ext cx="16294100" cy="127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8191500" y="1168400"/>
            <a:ext cx="1600200" cy="927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5200" b="false" i="false" u="none" strike="noStrike">
                <a:solidFill>
                  <a:srgbClr val="000000"/>
                </a:solidFill>
                <a:latin typeface="Pretendard SemiBold"/>
              </a:rPr>
              <a:t>03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677400" y="1511300"/>
            <a:ext cx="876300" cy="6858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5105400" y="1511300"/>
            <a:ext cx="4546600" cy="6858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4127500" y="2882900"/>
            <a:ext cx="10020300" cy="1028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5800" b="false" i="false" u="none" strike="noStrike">
                <a:solidFill>
                  <a:srgbClr val="000000"/>
                </a:solidFill>
                <a:ea typeface="Pretendard SemiBold"/>
              </a:rPr>
              <a:t>문제점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2108200" y="8026400"/>
            <a:ext cx="14084300" cy="9144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-5400000">
            <a:off x="2286000" y="4521200"/>
            <a:ext cx="2921000" cy="32893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-5400000">
            <a:off x="7531100" y="4521200"/>
            <a:ext cx="2921000" cy="32893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-5400000">
            <a:off x="12649200" y="4483100"/>
            <a:ext cx="2921000" cy="3289300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2717800" y="8293100"/>
            <a:ext cx="42037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2000" b="false" i="false" u="none" strike="noStrike">
                <a:solidFill>
                  <a:srgbClr val="000000"/>
                </a:solidFill>
                <a:latin typeface="Pretendard SemiBold"/>
              </a:rPr>
              <a:t>                                         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SemiBold"/>
              </a:rPr>
              <a:t>해결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SemiBold"/>
              </a:rPr>
              <a:t>방안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870700" y="8318500"/>
            <a:ext cx="89154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7899"/>
              </a:lnSpc>
            </a:pPr>
            <a:r>
              <a:rPr lang="ko-KR" sz="1800" b="false" i="false" u="none" strike="noStrike">
                <a:solidFill>
                  <a:srgbClr val="000000"/>
                </a:solidFill>
                <a:ea typeface="Pretendard Light"/>
              </a:rPr>
              <a:t>화면의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Light"/>
              </a:rPr>
              <a:t>크기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Light"/>
              </a:rPr>
              <a:t>줄이고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Light"/>
              </a:rPr>
              <a:t>,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Light"/>
              </a:rPr>
              <a:t>측면에서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Light"/>
              </a:rPr>
              <a:t>눈을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Light"/>
              </a:rPr>
              <a:t>감아도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Light"/>
              </a:rPr>
              <a:t>감지되게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Light"/>
              </a:rPr>
              <a:t>개선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768600" y="5080000"/>
            <a:ext cx="19558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1600" b="false" i="false" u="none" strike="noStrike">
                <a:solidFill>
                  <a:srgbClr val="000000"/>
                </a:solidFill>
                <a:latin typeface="Pretendard Medium"/>
              </a:rPr>
              <a:t>CHECK 1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013700" y="5080000"/>
            <a:ext cx="19558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1600" b="false" i="false" u="none" strike="noStrike">
                <a:solidFill>
                  <a:srgbClr val="000000"/>
                </a:solidFill>
                <a:latin typeface="Pretendard Medium"/>
              </a:rPr>
              <a:t>CHECK 2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3106400" y="5080000"/>
            <a:ext cx="19558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1600" b="false" i="false" u="none" strike="noStrike">
                <a:solidFill>
                  <a:srgbClr val="000000"/>
                </a:solidFill>
                <a:latin typeface="Pretendard Medium"/>
              </a:rPr>
              <a:t>CHECK 3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400300" y="6705600"/>
            <a:ext cx="2679700" cy="711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000" b="false" i="false" u="none" strike="noStrike">
                <a:solidFill>
                  <a:srgbClr val="000000"/>
                </a:solidFill>
                <a:ea typeface="Pretendard SemiBold"/>
              </a:rPr>
              <a:t>화면에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SemiBold"/>
              </a:rPr>
              <a:t>나오는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SemiBold"/>
              </a:rPr>
              <a:t> </a:t>
            </a:r>
          </a:p>
          <a:p>
            <a:pPr algn="ctr" lvl="0">
              <a:lnSpc>
                <a:spcPct val="116199"/>
              </a:lnSpc>
            </a:pPr>
            <a:r>
              <a:rPr lang="ko-KR" sz="2000" b="false" i="false" u="none" strike="noStrike">
                <a:solidFill>
                  <a:srgbClr val="000000"/>
                </a:solidFill>
                <a:ea typeface="Pretendard SemiBold"/>
              </a:rPr>
              <a:t>모든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SemiBold"/>
              </a:rPr>
              <a:t>사람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SemiBold"/>
              </a:rPr>
              <a:t>감지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670800" y="6870700"/>
            <a:ext cx="26797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000" b="false" i="false" u="none" strike="noStrike">
                <a:solidFill>
                  <a:srgbClr val="000000"/>
                </a:solidFill>
                <a:ea typeface="Pretendard SemiBold"/>
              </a:rPr>
              <a:t>머리카락으로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SemiBold"/>
              </a:rPr>
              <a:t>눈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SemiBold"/>
              </a:rPr>
              <a:t>차단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2738100" y="6883400"/>
            <a:ext cx="26797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000" b="false" i="false" u="none" strike="noStrike">
                <a:solidFill>
                  <a:srgbClr val="000000"/>
                </a:solidFill>
                <a:ea typeface="Pretendard SemiBold"/>
              </a:rPr>
              <a:t>정면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SemiBold"/>
              </a:rPr>
              <a:t>눈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SemiBold"/>
              </a:rPr>
              <a:t>감기만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SemiBold"/>
              </a:rPr>
              <a:t>감지</a:t>
            </a:r>
          </a:p>
        </p:txBody>
      </p:sp>
      <p:pic>
        <p:nvPicPr>
          <p:cNvPr name="Picture 20" id="2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8509000" y="5613400"/>
            <a:ext cx="965200" cy="9652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3728700" y="5765800"/>
            <a:ext cx="774700" cy="7747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3340100" y="5791200"/>
            <a:ext cx="812800" cy="7366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8F8F8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482600" y="393700"/>
            <a:ext cx="17322800" cy="94996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41400" y="6807200"/>
            <a:ext cx="16294100" cy="12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>
            <a:alphaModFix amt="15000"/>
          </a:blip>
          <a:stretch>
            <a:fillRect/>
          </a:stretch>
        </p:blipFill>
        <p:spPr>
          <a:xfrm rot="0">
            <a:off x="1066800" y="6807200"/>
            <a:ext cx="16281400" cy="25273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4394200" y="5207000"/>
            <a:ext cx="95123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발표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들어주셔서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감사합니다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Light"/>
              </a:rPr>
              <a:t>.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6756400" y="6375400"/>
            <a:ext cx="4775200" cy="7874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6934200" y="6604000"/>
            <a:ext cx="4432300" cy="279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82170"/>
              </a:lnSpc>
            </a:pPr>
            <a:r>
              <a:rPr lang="en-US" sz="2200" b="false" i="false" u="none" strike="noStrike" spc="500">
                <a:solidFill>
                  <a:srgbClr val="000000"/>
                </a:solidFill>
                <a:latin typeface="Pretendard SemiBold"/>
              </a:rPr>
              <a:t>Presentation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4051300" y="7886700"/>
            <a:ext cx="279400" cy="4318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6497300" y="1689100"/>
            <a:ext cx="723900" cy="1651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2908300" y="2438400"/>
            <a:ext cx="12471400" cy="2298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1300"/>
              </a:lnSpc>
            </a:pPr>
            <a:r>
              <a:rPr lang="en-US" sz="12900" b="false" i="false" u="none" strike="noStrike">
                <a:solidFill>
                  <a:srgbClr val="000000"/>
                </a:solidFill>
                <a:latin typeface="Pretendard SemiBold"/>
              </a:rPr>
              <a:t>Thank You!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terms:modified xsi:type="dcterms:W3CDTF">2011-08-01T06:04:30Z</dcterms:modified>
  <cp:revision>1</cp:revision>
</cp:coreProperties>
</file>